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3" r:id="rId5"/>
    <p:sldId id="262" r:id="rId6"/>
    <p:sldId id="264" r:id="rId7"/>
    <p:sldId id="257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4" r:id="rId17"/>
    <p:sldId id="275" r:id="rId18"/>
    <p:sldId id="276" r:id="rId19"/>
    <p:sldId id="277" r:id="rId20"/>
    <p:sldId id="281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66"/>
    <a:srgbClr val="FFFF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13.02.2019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13.02.2019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13.02.2019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13.02.2019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13.02.2019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13.02.2019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13.02.2019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13.02.2019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14348" y="2500306"/>
            <a:ext cx="7572428" cy="1371600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ru-RU" sz="4400" b="1" dirty="0" smtClean="0"/>
              <a:t>«Взаимодействие ДОУ и семьи </a:t>
            </a:r>
          </a:p>
          <a:p>
            <a:pPr algn="ctr"/>
            <a:r>
              <a:rPr lang="ru-RU" sz="4400" b="1" dirty="0" smtClean="0"/>
              <a:t>в условиях реализации ФГОС»</a:t>
            </a:r>
            <a:endParaRPr lang="ru-RU" sz="4400" dirty="0" smtClean="0"/>
          </a:p>
          <a:p>
            <a:endParaRPr lang="ru-RU" dirty="0"/>
          </a:p>
        </p:txBody>
      </p:sp>
      <p:pic>
        <p:nvPicPr>
          <p:cNvPr id="15362" name="Picture 2" descr="http://www.playcast.ru/uploads/2016/03/07/1771665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29322" y="0"/>
            <a:ext cx="3571932" cy="3571932"/>
          </a:xfrm>
          <a:prstGeom prst="rect">
            <a:avLst/>
          </a:prstGeom>
          <a:noFill/>
        </p:spPr>
      </p:pic>
      <p:pic>
        <p:nvPicPr>
          <p:cNvPr id="7" name="Picture 2" descr="http://www.playcast.ru/uploads/2016/03/07/1771665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00760" y="0"/>
            <a:ext cx="3500494" cy="3500494"/>
          </a:xfrm>
          <a:prstGeom prst="rect">
            <a:avLst/>
          </a:prstGeom>
          <a:noFill/>
        </p:spPr>
      </p:pic>
      <p:sp>
        <p:nvSpPr>
          <p:cNvPr id="9" name="Подзаголовок 2"/>
          <p:cNvSpPr txBox="1">
            <a:spLocks/>
          </p:cNvSpPr>
          <p:nvPr/>
        </p:nvSpPr>
        <p:spPr>
          <a:xfrm>
            <a:off x="2214546" y="5500702"/>
            <a:ext cx="4000528" cy="71438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2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shade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Деловая</a:t>
            </a:r>
            <a:r>
              <a:rPr kumimoji="0" lang="ru-RU" sz="2600" b="1" i="0" u="none" strike="noStrike" kern="1200" cap="none" spc="0" normalizeH="0" noProof="0" dirty="0" smtClean="0">
                <a:ln>
                  <a:noFill/>
                </a:ln>
                <a:solidFill>
                  <a:schemeClr val="tx2">
                    <a:shade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игра</a:t>
            </a:r>
            <a:endParaRPr kumimoji="0" lang="ru-RU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2">
                  <a:shade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chemeClr val="tx2">
                  <a:shade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5372" name="Picture 12" descr="http://detsadgorodishe.caduk.ru/images/f3ptty4lah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7686" y="3714752"/>
            <a:ext cx="4643470" cy="2934819"/>
          </a:xfrm>
          <a:prstGeom prst="rect">
            <a:avLst/>
          </a:prstGeom>
          <a:noFill/>
        </p:spPr>
      </p:pic>
      <p:pic>
        <p:nvPicPr>
          <p:cNvPr id="15374" name="Picture 14" descr="http://img0.liveinternet.ru/images/attach/c/11/115/599/115599608__1__16_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3429000"/>
            <a:ext cx="2010163" cy="31575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Притча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2" descr="http://www.playcast.ru/uploads/2016/03/07/1771665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00760" y="0"/>
            <a:ext cx="3500494" cy="3500494"/>
          </a:xfrm>
          <a:prstGeom prst="rect">
            <a:avLst/>
          </a:prstGeom>
          <a:noFill/>
        </p:spPr>
      </p:pic>
      <p:pic>
        <p:nvPicPr>
          <p:cNvPr id="13320" name="Picture 8" descr="http://www.peredelka.tv/files/79941/head_pic0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997" y="0"/>
            <a:ext cx="9114003" cy="6858000"/>
          </a:xfrm>
          <a:prstGeom prst="rect">
            <a:avLst/>
          </a:prstGeom>
          <a:noFill/>
        </p:spPr>
      </p:pic>
      <p:pic>
        <p:nvPicPr>
          <p:cNvPr id="9" name="Picture 6" descr="http://magicaldecor.ru/wp-content/uploads/2016/08/wpid-dver-dlya-fei-kak-dekor-sada-i-inter-era_i_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43438" y="428604"/>
            <a:ext cx="2813234" cy="414340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2" descr="http://oskazkax.ru/uploads/posts/2014-05/1399542071_car.jpg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28728" y="2000240"/>
            <a:ext cx="2381250" cy="38290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playcast.ru/uploads/2016/03/07/1771665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00760" y="0"/>
            <a:ext cx="3500494" cy="3500494"/>
          </a:xfrm>
          <a:prstGeom prst="rect">
            <a:avLst/>
          </a:prstGeom>
          <a:noFill/>
        </p:spPr>
      </p:pic>
      <p:pic>
        <p:nvPicPr>
          <p:cNvPr id="30722" name="Picture 2" descr="http://sadik110.ru/ckfinder/userfiles/images/school/%D0%92%D0%BE%D1%81%D0%BF%D0%B8%D1%82%D1%8B%D0%B2%D0%B0%D0%B5%D0%BC%20%D0%B2%D0%BC%D0%B5%D1%81%D1%82%D0%B5/%D1%81%D0%B5%D0%BC%D1%8C%D1%8F2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86512" y="2285992"/>
            <a:ext cx="3071802" cy="4286250"/>
          </a:xfrm>
          <a:prstGeom prst="rect">
            <a:avLst/>
          </a:prstGeom>
          <a:noFill/>
        </p:spPr>
      </p:pic>
      <p:pic>
        <p:nvPicPr>
          <p:cNvPr id="30728" name="Picture 8" descr="http://ol-cbs.ru/images/Risunki/%D0%BF%D0%B5%D0%B42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285720" y="3429000"/>
            <a:ext cx="2066921" cy="2762251"/>
          </a:xfrm>
          <a:prstGeom prst="rect">
            <a:avLst/>
          </a:prstGeom>
          <a:noFill/>
        </p:spPr>
      </p:pic>
      <p:sp>
        <p:nvSpPr>
          <p:cNvPr id="9" name="Выноска-облако 8"/>
          <p:cNvSpPr/>
          <p:nvPr/>
        </p:nvSpPr>
        <p:spPr>
          <a:xfrm>
            <a:off x="2285984" y="1285860"/>
            <a:ext cx="3786214" cy="2714644"/>
          </a:xfrm>
          <a:prstGeom prst="cloudCallout">
            <a:avLst>
              <a:gd name="adj1" fmla="val -62075"/>
              <a:gd name="adj2" fmla="val 41771"/>
            </a:avLst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одержимое 2"/>
          <p:cNvSpPr txBox="1">
            <a:spLocks/>
          </p:cNvSpPr>
          <p:nvPr/>
        </p:nvSpPr>
        <p:spPr>
          <a:xfrm>
            <a:off x="2285984" y="1714488"/>
            <a:ext cx="3481382" cy="1731961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342900" indent="-342900" algn="ctr">
              <a:spcBef>
                <a:spcPct val="20000"/>
              </a:spcBef>
              <a:buClr>
                <a:schemeClr val="accent1"/>
              </a:buClr>
              <a:buSzPct val="70000"/>
            </a:pPr>
            <a:r>
              <a:rPr lang="ru-RU" sz="3200" dirty="0" smtClean="0">
                <a:solidFill>
                  <a:schemeClr val="tx2"/>
                </a:solidFill>
              </a:rPr>
              <a:t>Какие они – 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современные родители</a:t>
            </a:r>
            <a:r>
              <a:rPr lang="ru-RU" sz="3200" baseline="0" dirty="0" smtClean="0">
                <a:solidFill>
                  <a:schemeClr val="tx2"/>
                </a:solidFill>
              </a:rPr>
              <a:t>?</a:t>
            </a:r>
            <a:r>
              <a:rPr kumimoji="0" lang="ru-RU" sz="3200" b="0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Блиц - конкурс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Скажите, пожалуйста,..</a:t>
            </a:r>
            <a:endParaRPr lang="ru-RU" dirty="0"/>
          </a:p>
        </p:txBody>
      </p:sp>
      <p:pic>
        <p:nvPicPr>
          <p:cNvPr id="14338" name="Picture 2" descr="http://www.playcast.ru/uploads/2016/03/07/1771665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00760" y="0"/>
            <a:ext cx="3500462" cy="3500462"/>
          </a:xfrm>
          <a:prstGeom prst="rect">
            <a:avLst/>
          </a:prstGeom>
          <a:noFill/>
        </p:spPr>
      </p:pic>
      <p:pic>
        <p:nvPicPr>
          <p:cNvPr id="31752" name="Picture 8" descr="http://chatadelic.net/files/gift/42_1315525894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4205286"/>
            <a:ext cx="2652714" cy="2652714"/>
          </a:xfrm>
          <a:prstGeom prst="rect">
            <a:avLst/>
          </a:prstGeom>
          <a:noFill/>
        </p:spPr>
      </p:pic>
      <p:pic>
        <p:nvPicPr>
          <p:cNvPr id="16" name="Picture 8" descr="http://chatadelic.net/files/gift/42_1315525894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86578" y="1571612"/>
            <a:ext cx="1857356" cy="1857356"/>
          </a:xfrm>
          <a:prstGeom prst="rect">
            <a:avLst/>
          </a:prstGeom>
          <a:noFill/>
        </p:spPr>
      </p:pic>
      <p:pic>
        <p:nvPicPr>
          <p:cNvPr id="17" name="Picture 8" descr="http://chatadelic.net/files/gift/42_1315525894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00364" y="3571876"/>
            <a:ext cx="2581276" cy="2581276"/>
          </a:xfrm>
          <a:prstGeom prst="rect">
            <a:avLst/>
          </a:prstGeom>
          <a:noFill/>
        </p:spPr>
      </p:pic>
      <p:pic>
        <p:nvPicPr>
          <p:cNvPr id="18" name="Picture 8" descr="http://chatadelic.net/files/gift/42_1315525894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3504" y="2571744"/>
            <a:ext cx="2214578" cy="221457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Формы работы с родителями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 </a:t>
            </a:r>
          </a:p>
          <a:p>
            <a:pPr>
              <a:buNone/>
            </a:pPr>
            <a:r>
              <a:rPr lang="ru-RU" dirty="0" smtClean="0"/>
              <a:t>      Традиционные                 Нетрадиционные</a:t>
            </a:r>
            <a:endParaRPr lang="ru-RU" dirty="0"/>
          </a:p>
        </p:txBody>
      </p:sp>
      <p:pic>
        <p:nvPicPr>
          <p:cNvPr id="14338" name="Picture 2" descr="http://www.playcast.ru/uploads/2016/03/07/1771665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00760" y="0"/>
            <a:ext cx="3500462" cy="3500462"/>
          </a:xfrm>
          <a:prstGeom prst="rect">
            <a:avLst/>
          </a:prstGeom>
          <a:noFill/>
        </p:spPr>
      </p:pic>
      <p:pic>
        <p:nvPicPr>
          <p:cNvPr id="32770" name="Picture 2" descr="http://img0.liveinternet.ru/images/attach/c/8/102/784/102784484__obitatli_more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2500306"/>
            <a:ext cx="2071702" cy="2214546"/>
          </a:xfrm>
          <a:prstGeom prst="rect">
            <a:avLst/>
          </a:prstGeom>
          <a:noFill/>
        </p:spPr>
      </p:pic>
      <p:pic>
        <p:nvPicPr>
          <p:cNvPr id="32772" name="Picture 4" descr="http://img0.liveinternet.ru/images/attach/c/8/102/784/102784546__obitatli_morea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6429388" y="2643182"/>
            <a:ext cx="2357454" cy="2214578"/>
          </a:xfrm>
          <a:prstGeom prst="rect">
            <a:avLst/>
          </a:prstGeom>
          <a:noFill/>
        </p:spPr>
      </p:pic>
      <p:sp>
        <p:nvSpPr>
          <p:cNvPr id="10" name="Скругленный прямоугольник 9"/>
          <p:cNvSpPr/>
          <p:nvPr/>
        </p:nvSpPr>
        <p:spPr>
          <a:xfrm>
            <a:off x="2857488" y="6072206"/>
            <a:ext cx="3214710" cy="285752"/>
          </a:xfrm>
          <a:prstGeom prst="roundRect">
            <a:avLst/>
          </a:prstGeom>
          <a:solidFill>
            <a:srgbClr val="FFCC66"/>
          </a:solidFill>
          <a:ln>
            <a:solidFill>
              <a:srgbClr val="FFCC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" name="Picture 4" descr="http://rylik.ru/uploads/posts/2013-11/1384961297_nzecwio4yqr6aug.jpg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857488" y="3214686"/>
            <a:ext cx="3286148" cy="3062691"/>
          </a:xfrm>
          <a:prstGeom prst="rect">
            <a:avLst/>
          </a:prstGeom>
          <a:noFill/>
        </p:spPr>
      </p:pic>
      <p:sp>
        <p:nvSpPr>
          <p:cNvPr id="13" name="Скругленный прямоугольник 12"/>
          <p:cNvSpPr/>
          <p:nvPr/>
        </p:nvSpPr>
        <p:spPr>
          <a:xfrm>
            <a:off x="4714876" y="6072206"/>
            <a:ext cx="1428760" cy="285752"/>
          </a:xfrm>
          <a:prstGeom prst="roundRect">
            <a:avLst/>
          </a:prstGeom>
          <a:solidFill>
            <a:srgbClr val="FFCC66"/>
          </a:solidFill>
          <a:ln>
            <a:solidFill>
              <a:srgbClr val="FFCC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Традиционные        нетрадиционные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pPr lvl="0"/>
            <a:r>
              <a:rPr lang="ru-RU" dirty="0" smtClean="0"/>
              <a:t> Родительские собрания;</a:t>
            </a:r>
          </a:p>
          <a:p>
            <a:pPr lvl="0"/>
            <a:r>
              <a:rPr lang="ru-RU" dirty="0" smtClean="0"/>
              <a:t>Беседы;</a:t>
            </a:r>
          </a:p>
          <a:p>
            <a:pPr lvl="0"/>
            <a:r>
              <a:rPr lang="ru-RU" dirty="0" smtClean="0"/>
              <a:t>Консультации;</a:t>
            </a:r>
          </a:p>
          <a:p>
            <a:pPr lvl="0"/>
            <a:r>
              <a:rPr lang="ru-RU" dirty="0" smtClean="0"/>
              <a:t>Анкетирование;</a:t>
            </a:r>
          </a:p>
          <a:p>
            <a:pPr lvl="0"/>
            <a:r>
              <a:rPr lang="ru-RU" dirty="0" smtClean="0"/>
              <a:t>Практикумы;</a:t>
            </a:r>
          </a:p>
          <a:p>
            <a:pPr lvl="0"/>
            <a:r>
              <a:rPr lang="ru-RU" dirty="0" smtClean="0"/>
              <a:t>Семинары;</a:t>
            </a:r>
          </a:p>
          <a:p>
            <a:pPr lvl="0"/>
            <a:r>
              <a:rPr lang="ru-RU" dirty="0" smtClean="0"/>
              <a:t>Наглядная информация;</a:t>
            </a:r>
          </a:p>
          <a:p>
            <a:pPr lvl="0"/>
            <a:r>
              <a:rPr lang="ru-RU" dirty="0" smtClean="0"/>
              <a:t>Выставки;</a:t>
            </a:r>
          </a:p>
          <a:p>
            <a:r>
              <a:rPr lang="ru-RU" dirty="0" smtClean="0"/>
              <a:t>Конкурсы.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pPr lvl="0"/>
            <a:r>
              <a:rPr lang="ru-RU" dirty="0" smtClean="0"/>
              <a:t>Круглый стол;</a:t>
            </a:r>
          </a:p>
          <a:p>
            <a:pPr lvl="0"/>
            <a:r>
              <a:rPr lang="ru-RU" dirty="0" smtClean="0"/>
              <a:t>Вечер вопросов и ответов по теме;</a:t>
            </a:r>
          </a:p>
          <a:p>
            <a:pPr lvl="0"/>
            <a:r>
              <a:rPr lang="ru-RU" dirty="0" smtClean="0"/>
              <a:t>Семейный театр;</a:t>
            </a:r>
          </a:p>
          <a:p>
            <a:pPr lvl="0"/>
            <a:r>
              <a:rPr lang="ru-RU" dirty="0" smtClean="0"/>
              <a:t>Родительская почта;</a:t>
            </a:r>
          </a:p>
          <a:p>
            <a:pPr lvl="0"/>
            <a:r>
              <a:rPr lang="ru-RU" dirty="0" smtClean="0"/>
              <a:t>Семейная гостиная;</a:t>
            </a:r>
          </a:p>
          <a:p>
            <a:pPr lvl="0"/>
            <a:r>
              <a:rPr lang="ru-RU" dirty="0" smtClean="0"/>
              <a:t>Семейный клуб;</a:t>
            </a:r>
          </a:p>
          <a:p>
            <a:pPr lvl="0"/>
            <a:r>
              <a:rPr lang="ru-RU" dirty="0" smtClean="0"/>
              <a:t>Телефон доверия;</a:t>
            </a:r>
          </a:p>
          <a:p>
            <a:pPr lvl="0"/>
            <a:r>
              <a:rPr lang="ru-RU" dirty="0" smtClean="0"/>
              <a:t>Семейная библиотека;</a:t>
            </a:r>
          </a:p>
          <a:p>
            <a:pPr lvl="0"/>
            <a:r>
              <a:rPr lang="ru-RU" dirty="0" smtClean="0"/>
              <a:t>Видеоролики;</a:t>
            </a:r>
          </a:p>
          <a:p>
            <a:pPr lvl="0"/>
            <a:r>
              <a:rPr lang="ru-RU" dirty="0" smtClean="0"/>
              <a:t>Рекламная информация;</a:t>
            </a:r>
          </a:p>
          <a:p>
            <a:r>
              <a:rPr lang="ru-RU" dirty="0" smtClean="0"/>
              <a:t>Презентации.</a:t>
            </a:r>
            <a:endParaRPr lang="ru-RU" dirty="0"/>
          </a:p>
        </p:txBody>
      </p:sp>
      <p:pic>
        <p:nvPicPr>
          <p:cNvPr id="14338" name="Picture 2" descr="http://www.playcast.ru/uploads/2016/03/07/1771665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00760" y="0"/>
            <a:ext cx="3500462" cy="3500462"/>
          </a:xfrm>
          <a:prstGeom prst="rect">
            <a:avLst/>
          </a:prstGeom>
          <a:noFill/>
        </p:spPr>
      </p:pic>
      <p:pic>
        <p:nvPicPr>
          <p:cNvPr id="6" name="Picture 2" descr="http://4.kropds.ru/wp-content/uploads/2016/06/7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857355" y="4857760"/>
            <a:ext cx="2989449" cy="20002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www.playcast.ru/uploads/2016/03/07/1771665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00760" y="0"/>
            <a:ext cx="3500462" cy="3500462"/>
          </a:xfrm>
          <a:prstGeom prst="rect">
            <a:avLst/>
          </a:prstGeom>
          <a:noFill/>
        </p:spPr>
      </p:pic>
      <p:pic>
        <p:nvPicPr>
          <p:cNvPr id="5" name="Picture 10" descr="http://s3.pic4you.ru/allimage/y2014/01-08/12216/4106170-thumb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14744" y="4214818"/>
            <a:ext cx="2571768" cy="2411033"/>
          </a:xfrm>
          <a:prstGeom prst="rect">
            <a:avLst/>
          </a:prstGeom>
          <a:noFill/>
        </p:spPr>
      </p:pic>
      <p:sp>
        <p:nvSpPr>
          <p:cNvPr id="8" name="Содержимое 2"/>
          <p:cNvSpPr txBox="1">
            <a:spLocks/>
          </p:cNvSpPr>
          <p:nvPr/>
        </p:nvSpPr>
        <p:spPr>
          <a:xfrm>
            <a:off x="285720" y="1142984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</a:t>
            </a: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Темперамент</a:t>
            </a: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— это совокупность динамических характеристик человека, которая определяет темп, быстроту, ритм и интенсивность психических процессов. Темперамент обусловлен наследственностью и относительно устойчив в течение жизни.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типа темперамента</a:t>
            </a:r>
            <a:endParaRPr lang="ru-RU" dirty="0"/>
          </a:p>
        </p:txBody>
      </p:sp>
      <p:pic>
        <p:nvPicPr>
          <p:cNvPr id="14338" name="Picture 2" descr="http://www.playcast.ru/uploads/2016/03/07/1771665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00760" y="0"/>
            <a:ext cx="3500462" cy="3500462"/>
          </a:xfrm>
          <a:prstGeom prst="rect">
            <a:avLst/>
          </a:prstGeom>
          <a:noFill/>
        </p:spPr>
      </p:pic>
      <p:pic>
        <p:nvPicPr>
          <p:cNvPr id="30722" name="Picture 2" descr="http://kmb.omsk.muzkult.ru/img/upload/2334/image_image_1127058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14678" y="5072074"/>
            <a:ext cx="3143272" cy="1552776"/>
          </a:xfrm>
          <a:prstGeom prst="rect">
            <a:avLst/>
          </a:prstGeom>
          <a:noFill/>
        </p:spPr>
      </p:pic>
      <p:sp>
        <p:nvSpPr>
          <p:cNvPr id="8" name="Содержимое 2"/>
          <p:cNvSpPr txBox="1">
            <a:spLocks/>
          </p:cNvSpPr>
          <p:nvPr/>
        </p:nvSpPr>
        <p:spPr>
          <a:xfrm>
            <a:off x="285720" y="1428736"/>
            <a:ext cx="8686800" cy="4525963"/>
          </a:xfrm>
          <a:prstGeom prst="rect">
            <a:avLst/>
          </a:prstGeom>
        </p:spPr>
        <p:txBody>
          <a:bodyPr vert="horz">
            <a:normAutofit fontScale="70000" lnSpcReduction="2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Char char=""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Сангвиник</a:t>
            </a: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– это богатство мимики, движений, эмоциональность, впечатлительность и лабильность, иногда поспешность, поверхностность.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Char char=""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Холерик</a:t>
            </a: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– это резкость и стремительность движений, а также сила, импульсивность, несдержанность, вспыльчивость, неспособность к самоконтролю при стрессе.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Char char=""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Флегматик</a:t>
            </a: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– это трудность переключений, медлительность, спокойствие действий, мимики и речи, ровность, постоянство и глубина чувств и настроений.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Char char=""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Меланхолик</a:t>
            </a: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– это сдержанность и приглушенность моторики и речи, глубина и устойчивость чувств при слабом внешнем их выражении, иногда эмоциональная ранимость, замкнутость и отчужденность.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Char char=""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571480"/>
            <a:ext cx="8686800" cy="83820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различия темпераментов </a:t>
            </a:r>
            <a:br>
              <a:rPr lang="ru-RU" b="1" dirty="0" smtClean="0"/>
            </a:br>
            <a:r>
              <a:rPr lang="ru-RU" b="1" dirty="0" smtClean="0"/>
              <a:t>у ребенка и родителя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14488"/>
            <a:ext cx="8686800" cy="4525963"/>
          </a:xfrm>
        </p:spPr>
        <p:txBody>
          <a:bodyPr>
            <a:normAutofit/>
          </a:bodyPr>
          <a:lstStyle/>
          <a:p>
            <a:pPr lvl="0"/>
            <a:r>
              <a:rPr lang="ru-RU" dirty="0" smtClean="0"/>
              <a:t>двигательная активность,</a:t>
            </a:r>
          </a:p>
          <a:p>
            <a:pPr lvl="0"/>
            <a:r>
              <a:rPr lang="ru-RU" dirty="0" smtClean="0"/>
              <a:t>настроение,</a:t>
            </a:r>
          </a:p>
          <a:p>
            <a:pPr lvl="0"/>
            <a:r>
              <a:rPr lang="ru-RU" dirty="0" smtClean="0"/>
              <a:t>реакции,</a:t>
            </a:r>
          </a:p>
          <a:p>
            <a:pPr lvl="0"/>
            <a:r>
              <a:rPr lang="ru-RU" dirty="0" smtClean="0"/>
              <a:t>адаптивность,</a:t>
            </a:r>
          </a:p>
          <a:p>
            <a:pPr lvl="0"/>
            <a:r>
              <a:rPr lang="ru-RU" dirty="0" smtClean="0"/>
              <a:t>отвлекаемость,</a:t>
            </a:r>
          </a:p>
          <a:p>
            <a:pPr lvl="0"/>
            <a:r>
              <a:rPr lang="ru-RU" dirty="0" smtClean="0"/>
              <a:t>объем внимания.</a:t>
            </a:r>
          </a:p>
          <a:p>
            <a:endParaRPr lang="ru-RU" dirty="0"/>
          </a:p>
        </p:txBody>
      </p:sp>
      <p:pic>
        <p:nvPicPr>
          <p:cNvPr id="14338" name="Picture 2" descr="http://www.playcast.ru/uploads/2016/03/07/1771665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00760" y="0"/>
            <a:ext cx="3500462" cy="3500462"/>
          </a:xfrm>
          <a:prstGeom prst="rect">
            <a:avLst/>
          </a:prstGeom>
          <a:noFill/>
        </p:spPr>
      </p:pic>
      <p:pic>
        <p:nvPicPr>
          <p:cNvPr id="29698" name="Picture 2" descr="http://img0.liveinternet.ru/images/attach/c/2/64/178/64178053_1284823861_14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71802" y="4214818"/>
            <a:ext cx="5095875" cy="22669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ребенок холерик, родитель меланхолик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dirty="0" smtClean="0"/>
              <a:t>В саду ребенок с высоким уровнем физической активности способен нарушить работу в группе и ему трудно заниматься, потому что у него слабая </a:t>
            </a:r>
            <a:r>
              <a:rPr lang="ru-RU" dirty="0" err="1" smtClean="0"/>
              <a:t>саморегуляция</a:t>
            </a:r>
            <a:r>
              <a:rPr lang="ru-RU" dirty="0" smtClean="0"/>
              <a:t> (холерик). </a:t>
            </a:r>
          </a:p>
          <a:p>
            <a:pPr algn="just"/>
            <a:r>
              <a:rPr lang="ru-RU" dirty="0" smtClean="0"/>
              <a:t>Родитель это объясняет плохим поведением, непослушанием и наказывает, ругает, считая, что надо всего лишь сдерживать себя, сидеть на уроке тихо и быть вдумчивым, так в свое время он себя вел в классе (меланхолик).</a:t>
            </a:r>
          </a:p>
          <a:p>
            <a:endParaRPr lang="ru-RU" dirty="0"/>
          </a:p>
        </p:txBody>
      </p:sp>
      <p:pic>
        <p:nvPicPr>
          <p:cNvPr id="14338" name="Picture 2" descr="http://www.playcast.ru/uploads/2016/03/07/1771665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00760" y="0"/>
            <a:ext cx="3500462" cy="35004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ребенок меланхолик, родитель холерик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 smtClean="0"/>
              <a:t>Меланхолику очень сложно понять резкость и неуравновешенность холерика, это сильно усложняет их общение. В то же время ребенок с низким уровнем активности хорошо адаптируется к структурированию времени и своей энергии в саду, однако при этом ему трудно отстаивать свое место в группе сверстников, борьба для него болезненна (меланхолик).</a:t>
            </a:r>
          </a:p>
          <a:p>
            <a:pPr algn="just"/>
            <a:r>
              <a:rPr lang="ru-RU" dirty="0" smtClean="0"/>
              <a:t>Родитель (холерик) при этом может настаивать на активной позиции ребенка, может начать давить на него, ожидая от ребенка целеустремленности и интереса к новой обстановке или ситуации.</a:t>
            </a:r>
          </a:p>
          <a:p>
            <a:endParaRPr lang="ru-RU" dirty="0"/>
          </a:p>
        </p:txBody>
      </p:sp>
      <p:pic>
        <p:nvPicPr>
          <p:cNvPr id="14338" name="Picture 2" descr="http://www.playcast.ru/uploads/2016/03/07/1771665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00760" y="0"/>
            <a:ext cx="3500462" cy="35004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Вывод: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Нет хорошего или плохого темперамента. Темперамент — это просто способ реагирования на окружающую среду. </a:t>
            </a:r>
          </a:p>
          <a:p>
            <a:endParaRPr lang="ru-RU" dirty="0"/>
          </a:p>
        </p:txBody>
      </p:sp>
      <p:pic>
        <p:nvPicPr>
          <p:cNvPr id="14338" name="Picture 2" descr="http://www.playcast.ru/uploads/2016/03/07/1771665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00760" y="0"/>
            <a:ext cx="3500462" cy="3500462"/>
          </a:xfrm>
          <a:prstGeom prst="rect">
            <a:avLst/>
          </a:prstGeom>
          <a:noFill/>
        </p:spPr>
      </p:pic>
      <p:pic>
        <p:nvPicPr>
          <p:cNvPr id="26626" name="Picture 2" descr="http://img0.liveinternet.ru/images/attach/c/3/122/168/122168594_0_8f09b_4a6be68c_orig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28926" y="4000504"/>
            <a:ext cx="3143271" cy="22214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www.playcast.ru/uploads/2016/03/07/1771665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00760" y="0"/>
            <a:ext cx="3500462" cy="3500462"/>
          </a:xfrm>
          <a:prstGeom prst="rect">
            <a:avLst/>
          </a:prstGeom>
          <a:noFill/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214282" y="357166"/>
            <a:ext cx="8686800" cy="838200"/>
          </a:xfrm>
          <a:prstGeom prst="rect">
            <a:avLst/>
          </a:prstGeom>
        </p:spPr>
        <p:txBody>
          <a:bodyPr vert="horz" anchor="ctr">
            <a:normAutofit fontScale="825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Характер и типы эмоциональных отношений родителей к детям:</a:t>
            </a:r>
            <a:endParaRPr kumimoji="0" lang="ru-RU" sz="3600" b="0" i="0" u="none" strike="noStrike" kern="1200" cap="all" spc="0" normalizeH="0" baseline="0" noProof="0" dirty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0" name="Содержимое 2"/>
          <p:cNvSpPr txBox="1">
            <a:spLocks/>
          </p:cNvSpPr>
          <p:nvPr/>
        </p:nvSpPr>
        <p:spPr>
          <a:xfrm>
            <a:off x="214282" y="1643050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Char char=""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Позиция ОТВЕРЖЕНИЯ способствует формированию у ребенка таких черт, как агрессивность, непослушание, сварливость, лживость, наклонность к воровству и асоциальному поведению. Эта родительская позиция тормозит эмоциональное развитие детей. В ряде случаев она вызывает                у них пугливость, беспомощность.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Char char=""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5604" name="Picture 4" descr="http://ped-kopilka.ru/upload/blogs/1_02a1dccafdce6a7ed65d19bd3f8f577b.jpg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000892" y="4764154"/>
            <a:ext cx="1785950" cy="191048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Позиция УКЛОНЕНИЯ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Если родители проявляют позицию уклонения от общения со своим ребенком, то он может вырасти человеком, неспособным к установлению прочных эмоциональных связей, следовательно, эмоционально неустойчивым. Чаще всего такие дети неспособны к настойчивости и сосредоточенности в учебе,         недоверчивы, боязливы, у них нередки конфликты с окружающими.</a:t>
            </a:r>
          </a:p>
          <a:p>
            <a:endParaRPr lang="ru-RU" dirty="0"/>
          </a:p>
        </p:txBody>
      </p:sp>
      <p:pic>
        <p:nvPicPr>
          <p:cNvPr id="14338" name="Picture 2" descr="http://www.playcast.ru/uploads/2016/03/07/1771665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00760" y="0"/>
            <a:ext cx="3500462" cy="3500462"/>
          </a:xfrm>
          <a:prstGeom prst="rect">
            <a:avLst/>
          </a:prstGeom>
          <a:noFill/>
        </p:spPr>
      </p:pic>
      <p:pic>
        <p:nvPicPr>
          <p:cNvPr id="6" name="Picture 2" descr="http://img0.liveinternet.ru/images/attach/c/2/69/260/69260993_0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29520" y="3857628"/>
            <a:ext cx="1357322" cy="260277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Позиция ТРЕБОВАТЕЛЬНОСТИ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554162"/>
            <a:ext cx="8553480" cy="4525963"/>
          </a:xfrm>
        </p:spPr>
        <p:txBody>
          <a:bodyPr/>
          <a:lstStyle/>
          <a:p>
            <a:r>
              <a:rPr lang="ru-RU" dirty="0" smtClean="0"/>
              <a:t>Родительская позиция чрезмерной требовательности очень часто лишает ребенка веры в собственные силы, воспитывает у него неуверенность, робость, чрезмерную впечатлительность и покорность, мешает сосредоточенности. У него могут появиться трудности в учебе и в отношениях с окружающими людьми.</a:t>
            </a:r>
          </a:p>
          <a:p>
            <a:endParaRPr lang="ru-RU" dirty="0"/>
          </a:p>
        </p:txBody>
      </p:sp>
      <p:pic>
        <p:nvPicPr>
          <p:cNvPr id="14338" name="Picture 2" descr="http://www.playcast.ru/uploads/2016/03/07/1771665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388" y="0"/>
            <a:ext cx="3071834" cy="3500462"/>
          </a:xfrm>
          <a:prstGeom prst="rect">
            <a:avLst/>
          </a:prstGeom>
          <a:noFill/>
        </p:spPr>
      </p:pic>
      <p:pic>
        <p:nvPicPr>
          <p:cNvPr id="23554" name="Picture 2" descr="http://img1.liveinternet.ru/images/attach/c/7/95/984/95984641_00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7500958" y="5017827"/>
            <a:ext cx="1357290" cy="184017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Позиция ПРИЗНАНИЕ ПРАВ</a:t>
            </a:r>
            <a:endParaRPr lang="ru-RU" dirty="0"/>
          </a:p>
        </p:txBody>
      </p:sp>
      <p:pic>
        <p:nvPicPr>
          <p:cNvPr id="14338" name="Picture 2" descr="http://www.playcast.ru/uploads/2016/03/07/1771665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00760" y="0"/>
            <a:ext cx="3500462" cy="3500462"/>
          </a:xfrm>
          <a:prstGeom prst="rect">
            <a:avLst/>
          </a:prstGeom>
          <a:noFill/>
        </p:spPr>
      </p:pic>
      <p:sp>
        <p:nvSpPr>
          <p:cNvPr id="6" name="Содержимое 2"/>
          <p:cNvSpPr txBox="1">
            <a:spLocks/>
          </p:cNvSpPr>
          <p:nvPr/>
        </p:nvSpPr>
        <p:spPr>
          <a:xfrm>
            <a:off x="285720" y="157161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Char char=""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При родительской позиции признания прав ребенка он постепенно вырабатывает дружеское, лояльное отношение ко всем членам семьи. Дети таких родителей больше полагаются на себя и стараются быть по возможности независимыми. Эти дети более инициативны, что благоприятствует возникновению у них творческого        начала.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Char char=""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8914" name="Picture 2" descr="http://img1.liveinternet.ru/images/attach/c/0/120/28/120028985_clipart115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86380" y="4714884"/>
            <a:ext cx="3667104" cy="19016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ПОЗИЦИЯ ОБЕРЕГАНИЕ</a:t>
            </a:r>
            <a:endParaRPr lang="ru-RU" dirty="0"/>
          </a:p>
        </p:txBody>
      </p:sp>
      <p:pic>
        <p:nvPicPr>
          <p:cNvPr id="14338" name="Picture 2" descr="http://www.playcast.ru/uploads/2016/03/07/1771665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00760" y="0"/>
            <a:ext cx="3500462" cy="3500462"/>
          </a:xfrm>
          <a:prstGeom prst="rect">
            <a:avLst/>
          </a:prstGeom>
          <a:noFill/>
        </p:spPr>
      </p:pic>
      <p:pic>
        <p:nvPicPr>
          <p:cNvPr id="37890" name="Picture 2" descr="https://img-fotki.yandex.ru/get/9112/112424586.8dc/0_d110f_58e2fdf8_S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768" y="4544467"/>
            <a:ext cx="1785918" cy="2313533"/>
          </a:xfrm>
          <a:prstGeom prst="rect">
            <a:avLst/>
          </a:prstGeom>
          <a:noFill/>
        </p:spPr>
      </p:pic>
      <p:sp>
        <p:nvSpPr>
          <p:cNvPr id="7" name="Содержимое 2"/>
          <p:cNvSpPr txBox="1">
            <a:spLocks/>
          </p:cNvSpPr>
          <p:nvPr/>
        </p:nvSpPr>
        <p:spPr>
          <a:xfrm>
            <a:off x="285720" y="1571612"/>
            <a:ext cx="8686800" cy="4525963"/>
          </a:xfrm>
          <a:prstGeom prst="rect">
            <a:avLst/>
          </a:prstGeom>
        </p:spPr>
        <p:txBody>
          <a:bodyPr vert="horz">
            <a:normAutofit fontScale="92500" lnSpcReduction="2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Char char=""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Родительская позиция чрезмерного оберегания может вызвать у ребенка запаздывание социальной зрелости. Зависимость от матери или отца, пассивность, отсутствие инициативы, податливость поведение типа «избалованное дитя» может сформировать у ребенка, с одной стороны, чрезмерную самоуверенность, высокое мнение о своей личности, дерзость, чрезмерную требовательность и даже     тиранию по отношению к родителям,                    а с другой  стороны – беспокойство,    постоянное чувство тревоги, боязни.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Char char=""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Вывод: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14338" name="Picture 2" descr="http://www.playcast.ru/uploads/2016/03/07/1771665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00760" y="0"/>
            <a:ext cx="3500462" cy="3500462"/>
          </a:xfrm>
          <a:prstGeom prst="rect">
            <a:avLst/>
          </a:prstGeom>
          <a:noFill/>
        </p:spPr>
      </p:pic>
      <p:sp>
        <p:nvSpPr>
          <p:cNvPr id="6" name="Содержимое 2"/>
          <p:cNvSpPr txBox="1">
            <a:spLocks/>
          </p:cNvSpPr>
          <p:nvPr/>
        </p:nvSpPr>
        <p:spPr>
          <a:xfrm>
            <a:off x="214282" y="1357299"/>
            <a:ext cx="8643998" cy="3500461"/>
          </a:xfrm>
          <a:prstGeom prst="rect">
            <a:avLst/>
          </a:prstGeom>
        </p:spPr>
        <p:txBody>
          <a:bodyPr vert="horz">
            <a:normAutofit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Char char=""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Когда взрослые дарят ребенку разумное доверие, воспитывают в нем свободную личность, тогда он может прекрасно общаться с ровесниками, быть находчивым, остроумным, сообразительным, в меру самоуверенным, способным разобраться в различных общественных ситуациях.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Char char=""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7" name="Picture 6" descr="http://i052.radikal.ru/1202/0d/f5e66b53013e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00430" y="4573124"/>
            <a:ext cx="2357454" cy="212639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Пирог «Ромашка»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Верно ли утверждение…</a:t>
            </a:r>
            <a:endParaRPr lang="ru-RU" dirty="0"/>
          </a:p>
        </p:txBody>
      </p:sp>
      <p:pic>
        <p:nvPicPr>
          <p:cNvPr id="14338" name="Picture 2" descr="http://www.playcast.ru/uploads/2016/03/07/1771665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00760" y="0"/>
            <a:ext cx="3500462" cy="3500462"/>
          </a:xfrm>
          <a:prstGeom prst="rect">
            <a:avLst/>
          </a:prstGeom>
          <a:noFill/>
        </p:spPr>
      </p:pic>
      <p:pic>
        <p:nvPicPr>
          <p:cNvPr id="35844" name="Picture 4" descr="http://img-fotki.yandex.ru/get/6409/20573769.d/0_8267d_3f475a0f_L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0298" y="2000240"/>
            <a:ext cx="4762500" cy="44672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www.playcast.ru/uploads/2016/03/07/1771665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00760" y="0"/>
            <a:ext cx="3500462" cy="350046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Рецепт счастья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285861"/>
            <a:ext cx="8401080" cy="3357585"/>
          </a:xfrm>
        </p:spPr>
        <p:txBody>
          <a:bodyPr>
            <a:normAutofit fontScale="92500"/>
          </a:bodyPr>
          <a:lstStyle/>
          <a:p>
            <a:pPr algn="just">
              <a:buNone/>
            </a:pPr>
            <a:r>
              <a:rPr lang="ru-RU" dirty="0" smtClean="0"/>
              <a:t>   «Возьмите полную чашу терпения, влейте в нее полное сердце любви, добавьте две горсти щедрости, посыпьте добротой, плесните немного юмора и добавьте как можно больше веры. Все хорошо перемешайте. Намажьте на кусок отпущенной вам жизни и предложите каждому, кого встретите на своем пути!»</a:t>
            </a:r>
          </a:p>
          <a:p>
            <a:endParaRPr lang="ru-RU" dirty="0"/>
          </a:p>
        </p:txBody>
      </p:sp>
      <p:pic>
        <p:nvPicPr>
          <p:cNvPr id="31758" name="Picture 14" descr="http://img1.liveinternet.ru/images/attach/c/5/87/20/87020183_4278666_mysh19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43240" y="4420536"/>
            <a:ext cx="2834259" cy="243746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141</TotalTime>
  <Words>794</Words>
  <PresentationFormat>Экран (4:3)</PresentationFormat>
  <Paragraphs>69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Трек</vt:lpstr>
      <vt:lpstr>Слайд 1</vt:lpstr>
      <vt:lpstr>Притча </vt:lpstr>
      <vt:lpstr>Слайд 3</vt:lpstr>
      <vt:lpstr>Блиц - конкурс</vt:lpstr>
      <vt:lpstr>Формы работы с родителями</vt:lpstr>
      <vt:lpstr>Традиционные        нетрадиционные</vt:lpstr>
      <vt:lpstr>Слайд 7</vt:lpstr>
      <vt:lpstr>типа темперамента</vt:lpstr>
      <vt:lpstr>различия темпераментов  у ребенка и родителя</vt:lpstr>
      <vt:lpstr>ребенок холерик, родитель меланхолик </vt:lpstr>
      <vt:lpstr>ребенок меланхолик, родитель холерик</vt:lpstr>
      <vt:lpstr>Вывод:  </vt:lpstr>
      <vt:lpstr>Слайд 13</vt:lpstr>
      <vt:lpstr>Позиция УКЛОНЕНИЯ </vt:lpstr>
      <vt:lpstr>Позиция ТРЕБОВАТЕЛЬНОСТИ</vt:lpstr>
      <vt:lpstr>Позиция ПРИЗНАНИЕ ПРАВ</vt:lpstr>
      <vt:lpstr>ПОЗИЦИЯ ОБЕРЕГАНИЕ</vt:lpstr>
      <vt:lpstr>Вывод: </vt:lpstr>
      <vt:lpstr>Пирог «Ромашка»</vt:lpstr>
      <vt:lpstr>Рецепт счастья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Наталья</dc:creator>
  <cp:lastModifiedBy>Наталья</cp:lastModifiedBy>
  <cp:revision>18</cp:revision>
  <dcterms:created xsi:type="dcterms:W3CDTF">2017-09-06T18:08:39Z</dcterms:created>
  <dcterms:modified xsi:type="dcterms:W3CDTF">2019-02-13T16:45:42Z</dcterms:modified>
</cp:coreProperties>
</file>